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512064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19DA99D-F36A-1631-9877-7221A56CBEB1}" name="Andrew Grow" initials="AG" userId="9e20adcfe9715165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74C254-D71F-4586-BC4C-B460E86AFBC1}" v="69" dt="2023-03-19T20:22:19.2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9969"/>
    <p:restoredTop sz="95165" autoAdjust="0"/>
  </p:normalViewPr>
  <p:slideViewPr>
    <p:cSldViewPr snapToGrid="0">
      <p:cViewPr>
        <p:scale>
          <a:sx n="100" d="100"/>
          <a:sy n="100" d="100"/>
        </p:scale>
        <p:origin x="-24427" y="-100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8/10/relationships/authors" Target="authors.xml"/></Relationships>
</file>

<file path=ppt/media/hdphoto1.wdp>
</file>

<file path=ppt/media/hdphoto2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svg>
</file>

<file path=ppt/media/image16.jp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7197D-8EA5-B94B-BF8E-863DA6C8BA98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28700" y="1143000"/>
            <a:ext cx="48006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80EE2C-EB28-C44E-AFDA-A528585B3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631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037990" rtl="0" eaLnBrk="1" latinLnBrk="0" hangingPunct="1">
      <a:defRPr sz="5299" kern="1200">
        <a:solidFill>
          <a:schemeClr val="tx1"/>
        </a:solidFill>
        <a:latin typeface="+mn-lt"/>
        <a:ea typeface="+mn-ea"/>
        <a:cs typeface="+mn-cs"/>
      </a:defRPr>
    </a:lvl1pPr>
    <a:lvl2pPr marL="2018995" algn="l" defTabSz="4037990" rtl="0" eaLnBrk="1" latinLnBrk="0" hangingPunct="1">
      <a:defRPr sz="5299" kern="1200">
        <a:solidFill>
          <a:schemeClr val="tx1"/>
        </a:solidFill>
        <a:latin typeface="+mn-lt"/>
        <a:ea typeface="+mn-ea"/>
        <a:cs typeface="+mn-cs"/>
      </a:defRPr>
    </a:lvl2pPr>
    <a:lvl3pPr marL="4037990" algn="l" defTabSz="4037990" rtl="0" eaLnBrk="1" latinLnBrk="0" hangingPunct="1">
      <a:defRPr sz="5299" kern="1200">
        <a:solidFill>
          <a:schemeClr val="tx1"/>
        </a:solidFill>
        <a:latin typeface="+mn-lt"/>
        <a:ea typeface="+mn-ea"/>
        <a:cs typeface="+mn-cs"/>
      </a:defRPr>
    </a:lvl3pPr>
    <a:lvl4pPr marL="6056986" algn="l" defTabSz="4037990" rtl="0" eaLnBrk="1" latinLnBrk="0" hangingPunct="1">
      <a:defRPr sz="5299" kern="1200">
        <a:solidFill>
          <a:schemeClr val="tx1"/>
        </a:solidFill>
        <a:latin typeface="+mn-lt"/>
        <a:ea typeface="+mn-ea"/>
        <a:cs typeface="+mn-cs"/>
      </a:defRPr>
    </a:lvl4pPr>
    <a:lvl5pPr marL="8075981" algn="l" defTabSz="4037990" rtl="0" eaLnBrk="1" latinLnBrk="0" hangingPunct="1">
      <a:defRPr sz="5299" kern="1200">
        <a:solidFill>
          <a:schemeClr val="tx1"/>
        </a:solidFill>
        <a:latin typeface="+mn-lt"/>
        <a:ea typeface="+mn-ea"/>
        <a:cs typeface="+mn-cs"/>
      </a:defRPr>
    </a:lvl5pPr>
    <a:lvl6pPr marL="10094976" algn="l" defTabSz="4037990" rtl="0" eaLnBrk="1" latinLnBrk="0" hangingPunct="1">
      <a:defRPr sz="5299" kern="1200">
        <a:solidFill>
          <a:schemeClr val="tx1"/>
        </a:solidFill>
        <a:latin typeface="+mn-lt"/>
        <a:ea typeface="+mn-ea"/>
        <a:cs typeface="+mn-cs"/>
      </a:defRPr>
    </a:lvl6pPr>
    <a:lvl7pPr marL="12113971" algn="l" defTabSz="4037990" rtl="0" eaLnBrk="1" latinLnBrk="0" hangingPunct="1">
      <a:defRPr sz="5299" kern="1200">
        <a:solidFill>
          <a:schemeClr val="tx1"/>
        </a:solidFill>
        <a:latin typeface="+mn-lt"/>
        <a:ea typeface="+mn-ea"/>
        <a:cs typeface="+mn-cs"/>
      </a:defRPr>
    </a:lvl7pPr>
    <a:lvl8pPr marL="14132966" algn="l" defTabSz="4037990" rtl="0" eaLnBrk="1" latinLnBrk="0" hangingPunct="1">
      <a:defRPr sz="5299" kern="1200">
        <a:solidFill>
          <a:schemeClr val="tx1"/>
        </a:solidFill>
        <a:latin typeface="+mn-lt"/>
        <a:ea typeface="+mn-ea"/>
        <a:cs typeface="+mn-cs"/>
      </a:defRPr>
    </a:lvl8pPr>
    <a:lvl9pPr marL="16151962" algn="l" defTabSz="4037990" rtl="0" eaLnBrk="1" latinLnBrk="0" hangingPunct="1">
      <a:defRPr sz="52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80EE2C-EB28-C44E-AFDA-A528585B36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84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5387342"/>
            <a:ext cx="3840480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7289782"/>
            <a:ext cx="384048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814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54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752600"/>
            <a:ext cx="1104138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752600"/>
            <a:ext cx="3248406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30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073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8206745"/>
            <a:ext cx="4416552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22029425"/>
            <a:ext cx="4416552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8763000"/>
            <a:ext cx="217627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8763000"/>
            <a:ext cx="2176272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127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752603"/>
            <a:ext cx="4416552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8069582"/>
            <a:ext cx="21662705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2024360"/>
            <a:ext cx="21662705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8069582"/>
            <a:ext cx="21769390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2024360"/>
            <a:ext cx="21769390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84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21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632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739642"/>
            <a:ext cx="2592324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644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2194560"/>
            <a:ext cx="16515395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739642"/>
            <a:ext cx="2592324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9875520"/>
            <a:ext cx="16515395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502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752603"/>
            <a:ext cx="4416552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8763000"/>
            <a:ext cx="4416552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2FEB7-D3A2-444B-9399-078B3C33FC9D}" type="datetimeFigureOut">
              <a:rPr lang="en-US" smtClean="0"/>
              <a:t>3/19/2023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30510482"/>
            <a:ext cx="172821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30510482"/>
            <a:ext cx="115214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87200-C6B4-AA44-BC06-E7FC362614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34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18" Type="http://schemas.openxmlformats.org/officeDocument/2006/relationships/image" Target="../media/image14.png"/><Relationship Id="rId3" Type="http://schemas.openxmlformats.org/officeDocument/2006/relationships/image" Target="../media/image1.png"/><Relationship Id="rId21" Type="http://schemas.openxmlformats.org/officeDocument/2006/relationships/image" Target="../media/image17.jpe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17" Type="http://schemas.microsoft.com/office/2007/relationships/hdphoto" Target="../media/hdphoto2.wdp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1.wdp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10" Type="http://schemas.openxmlformats.org/officeDocument/2006/relationships/image" Target="../media/image8.png"/><Relationship Id="rId19" Type="http://schemas.openxmlformats.org/officeDocument/2006/relationships/image" Target="../media/image15.svg"/><Relationship Id="rId4" Type="http://schemas.openxmlformats.org/officeDocument/2006/relationships/image" Target="../media/image2.jpeg"/><Relationship Id="rId9" Type="http://schemas.openxmlformats.org/officeDocument/2006/relationships/image" Target="../media/image7.png"/><Relationship Id="rId1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33">
            <a:extLst>
              <a:ext uri="{FF2B5EF4-FFF2-40B4-BE49-F238E27FC236}">
                <a16:creationId xmlns:a16="http://schemas.microsoft.com/office/drawing/2014/main" id="{C7DA269C-720E-FCB2-6001-7BD7B1829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05419" y="5252847"/>
            <a:ext cx="11734800" cy="267462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lIns="104498" tIns="52248" rIns="104498" bIns="52248" anchor="ctr"/>
          <a:lstStyle/>
          <a:p>
            <a:pPr>
              <a:defRPr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Rectangle 36">
            <a:extLst>
              <a:ext uri="{FF2B5EF4-FFF2-40B4-BE49-F238E27FC236}">
                <a16:creationId xmlns:a16="http://schemas.microsoft.com/office/drawing/2014/main" id="{4A48EAAF-DA68-ADA0-602B-B729372CCA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04184" y="940213"/>
            <a:ext cx="37162153" cy="3937263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4498" tIns="52248" rIns="104498" bIns="52248" anchor="ctr"/>
          <a:lstStyle/>
          <a:p>
            <a:pPr>
              <a:defRPr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Rectangle 33">
            <a:extLst>
              <a:ext uri="{FF2B5EF4-FFF2-40B4-BE49-F238E27FC236}">
                <a16:creationId xmlns:a16="http://schemas.microsoft.com/office/drawing/2014/main" id="{5DF611CB-F4CA-3EF1-6048-4C76AA10D3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63371" y="5252847"/>
            <a:ext cx="11734800" cy="267462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4498" tIns="52248" rIns="104498" bIns="52248" anchor="ctr"/>
          <a:lstStyle/>
          <a:p>
            <a:pPr>
              <a:defRPr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1E865A55-AFBF-E04B-416F-9C5A8708CE37}"/>
              </a:ext>
            </a:extLst>
          </p:cNvPr>
          <p:cNvSpPr txBox="1">
            <a:spLocks/>
          </p:cNvSpPr>
          <p:nvPr/>
        </p:nvSpPr>
        <p:spPr>
          <a:xfrm>
            <a:off x="26061543" y="14841730"/>
            <a:ext cx="11734799" cy="85736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Chosen Design</a:t>
            </a:r>
          </a:p>
        </p:txBody>
      </p:sp>
      <p:sp>
        <p:nvSpPr>
          <p:cNvPr id="63" name="Rectangle 33">
            <a:extLst>
              <a:ext uri="{FF2B5EF4-FFF2-40B4-BE49-F238E27FC236}">
                <a16:creationId xmlns:a16="http://schemas.microsoft.com/office/drawing/2014/main" id="{C885BC07-0CCC-58C1-21AD-4431D14572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960" y="5257800"/>
            <a:ext cx="11734800" cy="267462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wrap="none" lIns="104498" tIns="52248" rIns="104498" bIns="52248" anchor="ctr"/>
          <a:lstStyle/>
          <a:p>
            <a:pPr>
              <a:defRPr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6" name="Rectangle 33">
            <a:extLst>
              <a:ext uri="{FF2B5EF4-FFF2-40B4-BE49-F238E27FC236}">
                <a16:creationId xmlns:a16="http://schemas.microsoft.com/office/drawing/2014/main" id="{2CF1FB1C-E26A-8D30-52AC-4E97101A42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33640" y="5265738"/>
            <a:ext cx="11734800" cy="26733308"/>
          </a:xfrm>
          <a:prstGeom prst="rect">
            <a:avLst/>
          </a:prstGeom>
          <a:ln w="38100">
            <a:solidFill>
              <a:schemeClr val="tx1"/>
            </a:solidFill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lIns="104498" tIns="52248" rIns="104498" bIns="52248" anchor="ctr"/>
          <a:lstStyle/>
          <a:p>
            <a:pPr>
              <a:defRPr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568977-2EAC-0EE5-2255-7311384012B3}"/>
              </a:ext>
            </a:extLst>
          </p:cNvPr>
          <p:cNvSpPr txBox="1">
            <a:spLocks/>
          </p:cNvSpPr>
          <p:nvPr/>
        </p:nvSpPr>
        <p:spPr>
          <a:xfrm>
            <a:off x="5547360" y="1292956"/>
            <a:ext cx="43281600" cy="1421928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38404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5G-Enabled IoT Gateway and RF Measurement Platform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AEA899F-2740-E211-F110-7C8ACD7529AD}"/>
              </a:ext>
            </a:extLst>
          </p:cNvPr>
          <p:cNvSpPr txBox="1">
            <a:spLocks/>
          </p:cNvSpPr>
          <p:nvPr/>
        </p:nvSpPr>
        <p:spPr>
          <a:xfrm>
            <a:off x="9206872" y="2749470"/>
            <a:ext cx="33974326" cy="132343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504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8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F7B8F7A7-2E8C-F7D5-90C9-A40DD4329D66}"/>
              </a:ext>
            </a:extLst>
          </p:cNvPr>
          <p:cNvSpPr txBox="1">
            <a:spLocks/>
          </p:cNvSpPr>
          <p:nvPr/>
        </p:nvSpPr>
        <p:spPr>
          <a:xfrm>
            <a:off x="1045583" y="5265738"/>
            <a:ext cx="11727178" cy="85736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504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2" name="Text Placeholder 35">
            <a:extLst>
              <a:ext uri="{FF2B5EF4-FFF2-40B4-BE49-F238E27FC236}">
                <a16:creationId xmlns:a16="http://schemas.microsoft.com/office/drawing/2014/main" id="{2B7C9D01-F83C-12DA-9423-D9BDDA027B71}"/>
              </a:ext>
            </a:extLst>
          </p:cNvPr>
          <p:cNvSpPr txBox="1">
            <a:spLocks/>
          </p:cNvSpPr>
          <p:nvPr/>
        </p:nvSpPr>
        <p:spPr>
          <a:xfrm>
            <a:off x="1036131" y="14841730"/>
            <a:ext cx="11725540" cy="85736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 of Operation</a:t>
            </a:r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B1A21260-EED4-064C-995E-342769E5A01B}"/>
              </a:ext>
            </a:extLst>
          </p:cNvPr>
          <p:cNvSpPr txBox="1">
            <a:spLocks/>
          </p:cNvSpPr>
          <p:nvPr/>
        </p:nvSpPr>
        <p:spPr>
          <a:xfrm>
            <a:off x="26063372" y="5256186"/>
            <a:ext cx="11732970" cy="85736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sz="4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9DA0AE8C-7D43-339D-2FE2-56A926B969CF}"/>
              </a:ext>
            </a:extLst>
          </p:cNvPr>
          <p:cNvSpPr txBox="1">
            <a:spLocks/>
          </p:cNvSpPr>
          <p:nvPr/>
        </p:nvSpPr>
        <p:spPr>
          <a:xfrm>
            <a:off x="13503592" y="5252847"/>
            <a:ext cx="11737541" cy="85736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Considerations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DAF65EC4-097A-4468-B193-16136BA03BBF}"/>
              </a:ext>
            </a:extLst>
          </p:cNvPr>
          <p:cNvSpPr txBox="1">
            <a:spLocks/>
          </p:cNvSpPr>
          <p:nvPr/>
        </p:nvSpPr>
        <p:spPr>
          <a:xfrm>
            <a:off x="38433640" y="5262884"/>
            <a:ext cx="11734800" cy="85736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TestBed</a:t>
            </a:r>
            <a:endParaRPr lang="en-US" sz="4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2BE8F48E-6421-3180-BB59-BEB97A1960F7}"/>
              </a:ext>
            </a:extLst>
          </p:cNvPr>
          <p:cNvSpPr txBox="1">
            <a:spLocks/>
          </p:cNvSpPr>
          <p:nvPr/>
        </p:nvSpPr>
        <p:spPr>
          <a:xfrm>
            <a:off x="13504505" y="14810734"/>
            <a:ext cx="11737541" cy="85736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Considerations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sz="4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Text Placeholder 18">
            <a:extLst>
              <a:ext uri="{FF2B5EF4-FFF2-40B4-BE49-F238E27FC236}">
                <a16:creationId xmlns:a16="http://schemas.microsoft.com/office/drawing/2014/main" id="{7D7E4CA7-485C-A1F8-EB4A-86636B6213AB}"/>
              </a:ext>
            </a:extLst>
          </p:cNvPr>
          <p:cNvSpPr txBox="1">
            <a:spLocks/>
          </p:cNvSpPr>
          <p:nvPr/>
        </p:nvSpPr>
        <p:spPr>
          <a:xfrm>
            <a:off x="38412062" y="30481551"/>
            <a:ext cx="11644603" cy="1522449"/>
          </a:xfrm>
          <a:prstGeom prst="rect">
            <a:avLst/>
          </a:prstGeom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Text Placeholder 18">
            <a:extLst>
              <a:ext uri="{FF2B5EF4-FFF2-40B4-BE49-F238E27FC236}">
                <a16:creationId xmlns:a16="http://schemas.microsoft.com/office/drawing/2014/main" id="{1230685C-9670-3D8E-A3E0-E5902309100F}"/>
              </a:ext>
            </a:extLst>
          </p:cNvPr>
          <p:cNvSpPr txBox="1">
            <a:spLocks/>
          </p:cNvSpPr>
          <p:nvPr/>
        </p:nvSpPr>
        <p:spPr>
          <a:xfrm>
            <a:off x="1067065" y="6375420"/>
            <a:ext cx="11713317" cy="8156591"/>
          </a:xfrm>
          <a:prstGeom prst="rect">
            <a:avLst/>
          </a:prstGeom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spcBef>
                <a:spcPts val="600"/>
              </a:spcBef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0FADFE54-5101-B5C2-36FA-0079DC4DED9E}"/>
              </a:ext>
            </a:extLst>
          </p:cNvPr>
          <p:cNvSpPr txBox="1">
            <a:spLocks/>
          </p:cNvSpPr>
          <p:nvPr/>
        </p:nvSpPr>
        <p:spPr>
          <a:xfrm>
            <a:off x="38438474" y="14841730"/>
            <a:ext cx="11736686" cy="85736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</a:ln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 Station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6EB8A78B-C793-359A-05DC-63019E29B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389" y="890616"/>
            <a:ext cx="4345871" cy="3898114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9F4B7A9C-FFDF-9F4B-4FEE-B788B0660871}"/>
              </a:ext>
            </a:extLst>
          </p:cNvPr>
          <p:cNvSpPr txBox="1">
            <a:spLocks/>
          </p:cNvSpPr>
          <p:nvPr/>
        </p:nvSpPr>
        <p:spPr>
          <a:xfrm>
            <a:off x="22283044" y="2612156"/>
            <a:ext cx="9810228" cy="1200329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ctr" defTabSz="38404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5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Andrew Grow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6DFD679-F1C6-62E0-BEE3-A1E352D72B1E}"/>
              </a:ext>
            </a:extLst>
          </p:cNvPr>
          <p:cNvSpPr txBox="1">
            <a:spLocks/>
          </p:cNvSpPr>
          <p:nvPr/>
        </p:nvSpPr>
        <p:spPr>
          <a:xfrm>
            <a:off x="21711618" y="3717781"/>
            <a:ext cx="10953079" cy="110799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504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Advisor: Dr. Dimitrie Popescu</a:t>
            </a: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AF2F7297-B68C-7F90-D00C-03C02FCB95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24297" y="16353728"/>
            <a:ext cx="3912597" cy="6440075"/>
          </a:xfrm>
          <a:prstGeom prst="rect">
            <a:avLst/>
          </a:prstGeom>
          <a:solidFill>
            <a:srgbClr val="3F3F3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AutoShape 3">
            <a:extLst>
              <a:ext uri="{FF2B5EF4-FFF2-40B4-BE49-F238E27FC236}">
                <a16:creationId xmlns:a16="http://schemas.microsoft.com/office/drawing/2014/main" id="{E75962F8-D27D-E410-30DA-01727B6789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73138" y="20034395"/>
            <a:ext cx="1188720" cy="118872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n77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-23.2 dBm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AutoShape 4">
            <a:extLst>
              <a:ext uri="{FF2B5EF4-FFF2-40B4-BE49-F238E27FC236}">
                <a16:creationId xmlns:a16="http://schemas.microsoft.com/office/drawing/2014/main" id="{757B099D-2E1C-271E-EE1F-1405640CD6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94015" y="20025126"/>
            <a:ext cx="1188720" cy="118872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n71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.6 dBm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AutoShape 5">
            <a:extLst>
              <a:ext uri="{FF2B5EF4-FFF2-40B4-BE49-F238E27FC236}">
                <a16:creationId xmlns:a16="http://schemas.microsoft.com/office/drawing/2014/main" id="{19D6659B-F478-F529-FF6B-636D853506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73138" y="21372775"/>
            <a:ext cx="1188720" cy="118872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n78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-19.3 dBm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AutoShape 6">
            <a:extLst>
              <a:ext uri="{FF2B5EF4-FFF2-40B4-BE49-F238E27FC236}">
                <a16:creationId xmlns:a16="http://schemas.microsoft.com/office/drawing/2014/main" id="{323AFE44-657B-2BCB-E8C7-81958ACC1C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94015" y="21349605"/>
            <a:ext cx="1188720" cy="118872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n79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-26.5 dBm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AutoShape 7">
            <a:extLst>
              <a:ext uri="{FF2B5EF4-FFF2-40B4-BE49-F238E27FC236}">
                <a16:creationId xmlns:a16="http://schemas.microsoft.com/office/drawing/2014/main" id="{56115B82-FE22-DCE1-8F67-76ABFB7938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03254" y="19405746"/>
            <a:ext cx="3153094" cy="441938"/>
          </a:xfrm>
          <a:prstGeom prst="roundRect">
            <a:avLst>
              <a:gd name="adj" fmla="val 16667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Connected to : n77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AutoShape 8">
            <a:extLst>
              <a:ext uri="{FF2B5EF4-FFF2-40B4-BE49-F238E27FC236}">
                <a16:creationId xmlns:a16="http://schemas.microsoft.com/office/drawing/2014/main" id="{72F8EF1C-4A8A-0F38-8B0B-BA937D6C22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01667" y="16666533"/>
            <a:ext cx="3154681" cy="1645920"/>
          </a:xfrm>
          <a:prstGeom prst="roundRect">
            <a:avLst>
              <a:gd name="adj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Network Status: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Connected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Latency: 102ms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Upload: 5.29 Mbps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Download:44.42 Mbps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AutoShape 9">
            <a:extLst>
              <a:ext uri="{FF2B5EF4-FFF2-40B4-BE49-F238E27FC236}">
                <a16:creationId xmlns:a16="http://schemas.microsoft.com/office/drawing/2014/main" id="{4B630A66-E5A4-D68D-DB9A-1F909DFE5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03962" y="18444531"/>
            <a:ext cx="1452387" cy="340026"/>
          </a:xfrm>
          <a:prstGeom prst="roundRect">
            <a:avLst>
              <a:gd name="adj" fmla="val 16667"/>
            </a:avLst>
          </a:prstGeom>
          <a:solidFill>
            <a:srgbClr val="646B86"/>
          </a:solidFill>
          <a:ln w="25400" algn="ctr">
            <a:solidFill>
              <a:srgbClr val="000000"/>
            </a:solidFill>
            <a:round/>
            <a:headEnd/>
            <a:tailEnd/>
          </a:ln>
          <a:effectLst/>
          <a:scene3d>
            <a:camera prst="orthographicFront"/>
            <a:lightRig rig="threePt" dir="t"/>
          </a:scene3d>
          <a:sp3d>
            <a:bevelT w="101600" prst="riblet"/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Reset Data Log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AutoShape 10">
            <a:extLst>
              <a:ext uri="{FF2B5EF4-FFF2-40B4-BE49-F238E27FC236}">
                <a16:creationId xmlns:a16="http://schemas.microsoft.com/office/drawing/2014/main" id="{453A735E-69FD-7C7D-7542-E6E33375E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03254" y="18448212"/>
            <a:ext cx="1452387" cy="738794"/>
          </a:xfrm>
          <a:prstGeom prst="roundRect">
            <a:avLst>
              <a:gd name="adj" fmla="val 16667"/>
            </a:avLst>
          </a:prstGeom>
          <a:solidFill>
            <a:srgbClr val="646B86"/>
          </a:solidFill>
          <a:ln w="25400" algn="ctr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 w="101600" prst="riblet"/>
          </a:sp3d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Record Data Point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C1DB59-9882-6CE1-673A-B212E91C5F89}"/>
              </a:ext>
            </a:extLst>
          </p:cNvPr>
          <p:cNvSpPr txBox="1"/>
          <p:nvPr/>
        </p:nvSpPr>
        <p:spPr>
          <a:xfrm>
            <a:off x="38619495" y="23216125"/>
            <a:ext cx="11548945" cy="6711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hosted on Raspberry Pi to display RF measurements and 5G modem information.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Status of mobile network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Latency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 Speed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Download Speed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Relative power of n71, n77, n78, n79 bands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Connection band as well as capability to connect to specific band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logging interface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 Data Point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Reset the current log of data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 Data log to hardcoded recipient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AutoShape 9">
            <a:extLst>
              <a:ext uri="{FF2B5EF4-FFF2-40B4-BE49-F238E27FC236}">
                <a16:creationId xmlns:a16="http://schemas.microsoft.com/office/drawing/2014/main" id="{E38F629C-3614-EDFF-4F68-2FDC72ED62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03961" y="18888274"/>
            <a:ext cx="1452387" cy="330761"/>
          </a:xfrm>
          <a:prstGeom prst="roundRect">
            <a:avLst>
              <a:gd name="adj" fmla="val 16667"/>
            </a:avLst>
          </a:prstGeom>
          <a:solidFill>
            <a:srgbClr val="646B86"/>
          </a:solidFill>
          <a:ln w="25400" algn="ctr">
            <a:solidFill>
              <a:srgbClr val="000000"/>
            </a:solidFill>
            <a:round/>
            <a:headEnd/>
            <a:tailEnd/>
          </a:ln>
          <a:effectLst/>
          <a:scene3d>
            <a:camera prst="orthographicFront"/>
            <a:lightRig rig="threePt" dir="t"/>
          </a:scene3d>
          <a:sp3d>
            <a:bevelT w="101600" prst="riblet"/>
          </a:sp3d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Email Data Log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1DC730-5EE4-1002-292E-CE5CEAD10CC7}"/>
              </a:ext>
            </a:extLst>
          </p:cNvPr>
          <p:cNvSpPr txBox="1"/>
          <p:nvPr/>
        </p:nvSpPr>
        <p:spPr>
          <a:xfrm>
            <a:off x="1058521" y="15638825"/>
            <a:ext cx="116884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2" name="Picture 2" descr="AMARI Callbox Pro Specs, Highlights, Features, Application, etc...">
            <a:extLst>
              <a:ext uri="{FF2B5EF4-FFF2-40B4-BE49-F238E27FC236}">
                <a16:creationId xmlns:a16="http://schemas.microsoft.com/office/drawing/2014/main" id="{A1FD5E9F-349D-9752-D1EE-24D7DBD87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0118" y="18273029"/>
            <a:ext cx="2600469" cy="2600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3" name="Picture 4" descr="Cloud icon png, Cloud icon png Transparent FREE for download on ...">
            <a:extLst>
              <a:ext uri="{FF2B5EF4-FFF2-40B4-BE49-F238E27FC236}">
                <a16:creationId xmlns:a16="http://schemas.microsoft.com/office/drawing/2014/main" id="{F1236F78-5B8D-23B2-36CC-DFB3B7F58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6616" y="15882014"/>
            <a:ext cx="1184891" cy="118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2EB92B6F-DA7B-32C2-4A1F-63E6C58557A2}"/>
              </a:ext>
            </a:extLst>
          </p:cNvPr>
          <p:cNvSpPr/>
          <p:nvPr/>
        </p:nvSpPr>
        <p:spPr>
          <a:xfrm>
            <a:off x="5802689" y="20758644"/>
            <a:ext cx="2600469" cy="1050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Computing Device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5F488E81-C399-7AA6-05A2-87148544C10F}"/>
              </a:ext>
            </a:extLst>
          </p:cNvPr>
          <p:cNvSpPr/>
          <p:nvPr/>
        </p:nvSpPr>
        <p:spPr>
          <a:xfrm>
            <a:off x="5783034" y="19704656"/>
            <a:ext cx="2600469" cy="1050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 measurement platform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CED88CD3-6A6C-F0F5-BBD6-AE9297CAD295}"/>
              </a:ext>
            </a:extLst>
          </p:cNvPr>
          <p:cNvSpPr/>
          <p:nvPr/>
        </p:nvSpPr>
        <p:spPr>
          <a:xfrm>
            <a:off x="5783035" y="18674119"/>
            <a:ext cx="2600469" cy="10501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5G modem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F3C2248-211B-B6D0-D0E0-7FEE0BC2DEF4}"/>
              </a:ext>
            </a:extLst>
          </p:cNvPr>
          <p:cNvCxnSpPr>
            <a:cxnSpLocks/>
          </p:cNvCxnSpPr>
          <p:nvPr/>
        </p:nvCxnSpPr>
        <p:spPr>
          <a:xfrm>
            <a:off x="4849998" y="19199198"/>
            <a:ext cx="72878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01E35D9B-9B01-0AAF-D97C-A5A7B8089012}"/>
              </a:ext>
            </a:extLst>
          </p:cNvPr>
          <p:cNvCxnSpPr>
            <a:cxnSpLocks/>
            <a:stCxn id="90" idx="1"/>
          </p:cNvCxnSpPr>
          <p:nvPr/>
        </p:nvCxnSpPr>
        <p:spPr>
          <a:xfrm flipH="1" flipV="1">
            <a:off x="3129148" y="19303370"/>
            <a:ext cx="720311" cy="8322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C65FF723-9BF6-2791-F08D-984F22349007}"/>
              </a:ext>
            </a:extLst>
          </p:cNvPr>
          <p:cNvCxnSpPr>
            <a:cxnSpLocks/>
            <a:endCxn id="73" idx="2"/>
          </p:cNvCxnSpPr>
          <p:nvPr/>
        </p:nvCxnSpPr>
        <p:spPr>
          <a:xfrm flipV="1">
            <a:off x="3332767" y="17066905"/>
            <a:ext cx="1386295" cy="1378757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9" name="Picture 88">
            <a:extLst>
              <a:ext uri="{FF2B5EF4-FFF2-40B4-BE49-F238E27FC236}">
                <a16:creationId xmlns:a16="http://schemas.microsoft.com/office/drawing/2014/main" id="{4F04CCA1-BC60-F497-CFB6-49EC8B759F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22903" y="6288171"/>
            <a:ext cx="5717393" cy="3256197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79929313-0689-DECE-066A-84D4D3B132E3}"/>
              </a:ext>
            </a:extLst>
          </p:cNvPr>
          <p:cNvSpPr txBox="1"/>
          <p:nvPr/>
        </p:nvSpPr>
        <p:spPr>
          <a:xfrm>
            <a:off x="3849459" y="18971099"/>
            <a:ext cx="1000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5G NR</a:t>
            </a:r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4DCFDE19-599E-FDA5-D694-93D354D205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11729" y="19136873"/>
            <a:ext cx="1050159" cy="1050159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09A1F090-806F-A5FE-C6A1-0D686F39B5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11728" y="20329608"/>
            <a:ext cx="1050159" cy="1050159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3BCC0CDB-70A4-F119-DDC4-5552FFFFD4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38367" y="21516031"/>
            <a:ext cx="1050159" cy="1050159"/>
          </a:xfrm>
          <a:prstGeom prst="rect">
            <a:avLst/>
          </a:prstGeom>
        </p:spPr>
      </p:pic>
      <p:sp>
        <p:nvSpPr>
          <p:cNvPr id="100" name="TextBox 99">
            <a:extLst>
              <a:ext uri="{FF2B5EF4-FFF2-40B4-BE49-F238E27FC236}">
                <a16:creationId xmlns:a16="http://schemas.microsoft.com/office/drawing/2014/main" id="{8987598A-C629-4BBE-6E96-2A1CECE1EA58}"/>
              </a:ext>
            </a:extLst>
          </p:cNvPr>
          <p:cNvSpPr txBox="1"/>
          <p:nvPr/>
        </p:nvSpPr>
        <p:spPr>
          <a:xfrm>
            <a:off x="10447848" y="18726380"/>
            <a:ext cx="2035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Sensors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52FF778-5006-FB67-F20C-A449F60A88B6}"/>
              </a:ext>
            </a:extLst>
          </p:cNvPr>
          <p:cNvSpPr txBox="1"/>
          <p:nvPr/>
        </p:nvSpPr>
        <p:spPr>
          <a:xfrm>
            <a:off x="8912183" y="20723074"/>
            <a:ext cx="1050159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AP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B6DD02FB-AB64-3112-4EF8-63697B0F7C68}"/>
              </a:ext>
            </a:extLst>
          </p:cNvPr>
          <p:cNvCxnSpPr>
            <a:cxnSpLocks/>
            <a:stCxn id="74" idx="3"/>
            <a:endCxn id="101" idx="1"/>
          </p:cNvCxnSpPr>
          <p:nvPr/>
        </p:nvCxnSpPr>
        <p:spPr>
          <a:xfrm flipV="1">
            <a:off x="8403158" y="21046240"/>
            <a:ext cx="509025" cy="237484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D618F1AA-BCE5-A2BB-7306-6C4DE5E59EC2}"/>
              </a:ext>
            </a:extLst>
          </p:cNvPr>
          <p:cNvCxnSpPr>
            <a:cxnSpLocks/>
            <a:stCxn id="97" idx="1"/>
            <a:endCxn id="101" idx="3"/>
          </p:cNvCxnSpPr>
          <p:nvPr/>
        </p:nvCxnSpPr>
        <p:spPr>
          <a:xfrm flipH="1">
            <a:off x="9962342" y="19661953"/>
            <a:ext cx="749387" cy="13842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1DBE5A5-625B-0A5F-51A2-081D56F16E0F}"/>
              </a:ext>
            </a:extLst>
          </p:cNvPr>
          <p:cNvCxnSpPr>
            <a:cxnSpLocks/>
            <a:stCxn id="99" idx="1"/>
            <a:endCxn id="101" idx="3"/>
          </p:cNvCxnSpPr>
          <p:nvPr/>
        </p:nvCxnSpPr>
        <p:spPr>
          <a:xfrm flipH="1" flipV="1">
            <a:off x="9962342" y="21046240"/>
            <a:ext cx="776025" cy="99487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D2BEB3F4-1201-8BFB-772A-81F46023EB57}"/>
              </a:ext>
            </a:extLst>
          </p:cNvPr>
          <p:cNvCxnSpPr>
            <a:cxnSpLocks/>
            <a:stCxn id="98" idx="1"/>
            <a:endCxn id="101" idx="3"/>
          </p:cNvCxnSpPr>
          <p:nvPr/>
        </p:nvCxnSpPr>
        <p:spPr>
          <a:xfrm flipH="1">
            <a:off x="9962342" y="20854688"/>
            <a:ext cx="749386" cy="19155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4" name="Picture 1023">
            <a:extLst>
              <a:ext uri="{FF2B5EF4-FFF2-40B4-BE49-F238E27FC236}">
                <a16:creationId xmlns:a16="http://schemas.microsoft.com/office/drawing/2014/main" id="{DFEC7561-95DD-4F3C-FDC4-86098BECFA2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2158"/>
          <a:stretch/>
        </p:blipFill>
        <p:spPr>
          <a:xfrm>
            <a:off x="10810875" y="17459903"/>
            <a:ext cx="1127459" cy="1081811"/>
          </a:xfrm>
          <a:prstGeom prst="rect">
            <a:avLst/>
          </a:prstGeom>
        </p:spPr>
      </p:pic>
      <p:sp>
        <p:nvSpPr>
          <p:cNvPr id="1025" name="TextBox 1024">
            <a:extLst>
              <a:ext uri="{FF2B5EF4-FFF2-40B4-BE49-F238E27FC236}">
                <a16:creationId xmlns:a16="http://schemas.microsoft.com/office/drawing/2014/main" id="{E5CE2C63-9C4B-9C28-AB0D-E1D15B9FE7BE}"/>
              </a:ext>
            </a:extLst>
          </p:cNvPr>
          <p:cNvSpPr txBox="1"/>
          <p:nvPr/>
        </p:nvSpPr>
        <p:spPr>
          <a:xfrm>
            <a:off x="10350354" y="16896936"/>
            <a:ext cx="1924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 Spectrum</a:t>
            </a:r>
          </a:p>
        </p:txBody>
      </p:sp>
      <p:cxnSp>
        <p:nvCxnSpPr>
          <p:cNvPr id="1027" name="Straight Arrow Connector 1026">
            <a:extLst>
              <a:ext uri="{FF2B5EF4-FFF2-40B4-BE49-F238E27FC236}">
                <a16:creationId xmlns:a16="http://schemas.microsoft.com/office/drawing/2014/main" id="{DA3DBF48-267A-6E25-3797-781566B742C8}"/>
              </a:ext>
            </a:extLst>
          </p:cNvPr>
          <p:cNvCxnSpPr>
            <a:cxnSpLocks/>
          </p:cNvCxnSpPr>
          <p:nvPr/>
        </p:nvCxnSpPr>
        <p:spPr>
          <a:xfrm flipH="1">
            <a:off x="8406761" y="18105444"/>
            <a:ext cx="2422986" cy="21076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3" name="TextBox 1042">
            <a:extLst>
              <a:ext uri="{FF2B5EF4-FFF2-40B4-BE49-F238E27FC236}">
                <a16:creationId xmlns:a16="http://schemas.microsoft.com/office/drawing/2014/main" id="{E47FDECF-A944-E39B-9D85-79D4A2D331F5}"/>
              </a:ext>
            </a:extLst>
          </p:cNvPr>
          <p:cNvSpPr txBox="1"/>
          <p:nvPr/>
        </p:nvSpPr>
        <p:spPr>
          <a:xfrm>
            <a:off x="1362389" y="21895233"/>
            <a:ext cx="11120518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5G connectivity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order to supply the embedded computing device with a connection to a mobile network, a 5G modem will be used. It will use a USB 3.0 connector to interface between the modem and the embedded computing device.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Gateway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Access Point(AP) to host IoT sensors.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data from various sensors including rf measurement device.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 data to website.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 data to be accessed elsewhere over the network.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 Measurement Platform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 power of several 5G bands on interest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n71, n77, n78, n79.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Logging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 data to .csv file.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measure network speed and latency.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Logged data will also include GPS position, network status, and power of 5G bands.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 the .csv file to be emailed to specified user.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E4C643CB-1F1A-5832-A7F3-B1A9369E3B83}"/>
              </a:ext>
            </a:extLst>
          </p:cNvPr>
          <p:cNvSpPr txBox="1"/>
          <p:nvPr/>
        </p:nvSpPr>
        <p:spPr>
          <a:xfrm>
            <a:off x="13843000" y="6260266"/>
            <a:ext cx="11366109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Solutions are needed to run on the embedded computing device to interface with the SDR as well as run other critical tasks.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Defined Radio Software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GNU Radio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Free, open source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signal processing blocks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wide range of SDRs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Widely used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SoapySDR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Reliable API interface for many SDR devices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several programming languages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source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Ideal for custom SDR applications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Pothos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SDR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 compatible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flowgraph GUI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C50C60BF-4F1B-27B7-920D-7DB8763FE799}"/>
              </a:ext>
            </a:extLst>
          </p:cNvPr>
          <p:cNvSpPr txBox="1"/>
          <p:nvPr/>
        </p:nvSpPr>
        <p:spPr>
          <a:xfrm>
            <a:off x="13841550" y="15956325"/>
            <a:ext cx="11452997" cy="1585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Several hardware components are needed to satisfy the project requirements.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Computing Device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Raspberry Pi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~$250, 8GB RAM, 4 core ARM,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8GB LPDDR4 RAM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community, well supported, 2 USB 2.0, 2 USB 3.0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Asus Tinker Board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~$280, 8GB, 4 Core ARM, 4GB LPDDR4 RAM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mPCIE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slot for LTE card, full size HDMI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Orange Pi 5B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~$131(16GB version), 8 core Cortex-A76, 32GB LPDDR4 RAM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Form Factor from R-Pi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AsusTB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3 USB Ports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Defined Radio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HackRF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$340, 1MHz-6GHz Freq. Range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 MHz max bandwidth, Half-Duplex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8-digit RX/TX ADC, 8 – 20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Msps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USRP B200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$1287, 70MHz-6GHz Freq. Range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56 MHz Bandwidth, Full-Duplex 2TX, 2RX channels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12-digit TX/RX ADC, 56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Msps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bladeRF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2.0 micro xA4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$540, 47MHz – 6GHz Freq. Range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56 MHz Bandwidth, 2x2 MIMO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12-digit TX/RX ADC, 61.44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Msps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5G modem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Waveshare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SIM8202G-M2 5G HAT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$305	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SnapDragon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X55 chip with SIM8202G-M2 modem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 to 2.4GHz DL, 500Mbps UL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R-Pi style boards, USB 3.0 interface, GNSS(GPS)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SixFab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Raspberry Pi 5G Development Kit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$595,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Quectel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RM502Q-AE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5.0 Gbps DL, 1 Gbps UL, USB3.0 Interface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GNSS(GPS/GLONASS/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BeiDou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/Galileo)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Waveshare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5G Dongle Module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$21.99(not sold with 5G modem)</a:t>
            </a:r>
          </a:p>
          <a:p>
            <a:pPr marL="1828800" lvl="3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SIM82XX(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SIMCom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and RM50XQ(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Quectel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5G modules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C4BDE7A-06BB-54C0-E73E-DC06CE9121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119419" y="6271758"/>
            <a:ext cx="5657043" cy="3254770"/>
          </a:xfrm>
          <a:prstGeom prst="rect">
            <a:avLst/>
          </a:prstGeom>
        </p:spPr>
      </p:pic>
      <p:pic>
        <p:nvPicPr>
          <p:cNvPr id="15" name="Picture 14" descr="A picture containing dark&#10;&#10;Description automatically generated">
            <a:extLst>
              <a:ext uri="{FF2B5EF4-FFF2-40B4-BE49-F238E27FC236}">
                <a16:creationId xmlns:a16="http://schemas.microsoft.com/office/drawing/2014/main" id="{15D18021-A9A1-B7B1-F3F4-EBEA3349F07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19000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rcRect l="36658" t="30723" r="39587" b="32844"/>
          <a:stretch/>
        </p:blipFill>
        <p:spPr>
          <a:xfrm>
            <a:off x="26338851" y="25684116"/>
            <a:ext cx="5517326" cy="653873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7A7A2EF-D881-D1E9-1DAC-949E31378C61}"/>
              </a:ext>
            </a:extLst>
          </p:cNvPr>
          <p:cNvSpPr txBox="1"/>
          <p:nvPr/>
        </p:nvSpPr>
        <p:spPr>
          <a:xfrm>
            <a:off x="31733847" y="24672351"/>
            <a:ext cx="6367744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Defined Radio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bladeRF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2.0 micro xA4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Chosen for its balance of features and price.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2x2 MIMO allows for more functionality as well as higher sampling bandwidth.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5G Modem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Chosen for its support for the Raspberry 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SIM8202G includes all necessary bands for receiving signals from Amari Callbox.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5D972C2-F5A0-9144-6342-A1B47E101720}"/>
              </a:ext>
            </a:extLst>
          </p:cNvPr>
          <p:cNvSpPr txBox="1"/>
          <p:nvPr/>
        </p:nvSpPr>
        <p:spPr>
          <a:xfrm>
            <a:off x="26338850" y="9745154"/>
            <a:ext cx="114014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above diagrams show GNU radio on the Raspberry Pi displaying measurements of the n71 5G NR band and the FM station 102.9Mhz.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final design serves as a capable platform for measuring 5G propagation in the  hull of the USS Wisconsin.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design of the 5G IoT Gateway will allow for straightforward implementation of any future testing strategies.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design will include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Sixfab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5G HAT and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Telit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FN980/FN980m Data Card due to its use case in the DoD.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A5C6C06-7B76-F201-E891-98303A4A00F0}"/>
              </a:ext>
            </a:extLst>
          </p:cNvPr>
          <p:cNvSpPr txBox="1"/>
          <p:nvPr/>
        </p:nvSpPr>
        <p:spPr>
          <a:xfrm>
            <a:off x="26338850" y="15908605"/>
            <a:ext cx="5824575" cy="9941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Computing Device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Raspberry Pi was chosen to interface with the SDR and 5G modem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Energy efficient quad core processor with up to 8GB of RAM and versatile connectivity that includes the GPIO header allowing connection with "hardware attached on top" (HAT) devices.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SDRs and 5G modems have well developed support for the Raspberry 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SDR Software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GNU Radio will be used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Open-source design allows for easy integration with custom programs.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BE10C6A-12A1-BBDF-8B6D-DA969AD5A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01286" y="7131783"/>
            <a:ext cx="3274995" cy="5965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5693A74-96D3-C093-0B13-832A86E49410}"/>
              </a:ext>
            </a:extLst>
          </p:cNvPr>
          <p:cNvSpPr txBox="1"/>
          <p:nvPr/>
        </p:nvSpPr>
        <p:spPr>
          <a:xfrm>
            <a:off x="38696317" y="7659488"/>
            <a:ext cx="761745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5G Gateway will connect to an Amari Callbox Ultimate acting as a 3GPP compliant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eNodeB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equivalent of a 5G base station transceiver in order to facilitate the testing of NR and IoT devices.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callbox can be configured to provide many different types of service to the 5G Gateway.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Amari callbox will provide the 5G IoT-Gateway with connection to the cloud through the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Waveshare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5G HAT. </a:t>
            </a:r>
          </a:p>
        </p:txBody>
      </p:sp>
      <p:pic>
        <p:nvPicPr>
          <p:cNvPr id="37" name="Picture 36" descr="A picture containing indoor, dark&#10;&#10;Description automatically generated">
            <a:extLst>
              <a:ext uri="{FF2B5EF4-FFF2-40B4-BE49-F238E27FC236}">
                <a16:creationId xmlns:a16="http://schemas.microsoft.com/office/drawing/2014/main" id="{1F7BE31A-7300-EA67-DFA2-16E15BEAEB68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29422" t="27666" r="28593" b="32982"/>
          <a:stretch/>
        </p:blipFill>
        <p:spPr>
          <a:xfrm>
            <a:off x="43768437" y="17915699"/>
            <a:ext cx="5622078" cy="52695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B2E285-E6A9-AA14-18CF-4D52E9C8BB17}"/>
              </a:ext>
            </a:extLst>
          </p:cNvPr>
          <p:cNvSpPr txBox="1"/>
          <p:nvPr/>
        </p:nvSpPr>
        <p:spPr>
          <a:xfrm>
            <a:off x="38566994" y="29066333"/>
            <a:ext cx="11287477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“5G Dongle Module”.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Waveshare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https://www.waveshare.com/23253-5200.htm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“About GNU Radio.” GNU Radio. https://www.gnuradio.org/about/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“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amarisoft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AMARI Callbox Ultimate.”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amarisoft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https://www.amarisoft.com/app/uploads/2022/10/AMARI-Callbox-Ultimate.pdf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“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bladeRF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2.0 micro xA4”.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Nuand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https://www.nuand.com/product/bladeRF-xA4/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“Datasheet - Raspberry Pi 4 Model B”. Raspberry Pi. https://datasheets.raspberrypi.com/rpi4/raspberry-pi-4-datasheet.pdf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“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HackRF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One”.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HackRF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https://hackrf.readthedocs.io/en/latest/hackrf_one.html#features (accessed March 19, 2023)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[7] “Orange Pi 5B”. Orange pi. http://www.orangepi.org/html/hardWare/computerAndMicrocontrollers/details/Orange-Pi-5B.html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[8] “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pothosSDR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https://github.com/pothosware/PothosSDR/wiki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[9] “SIM8202G-M2 5G HAT for Raspberry Pi”.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Waveshare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https://www.waveshare.com/sim8202g-m2-5g-hat.htm (accessed March 19, 2023). 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[10] “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Sixfab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Raspberry Pi 5G Development Kit”.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Sixfab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https://sixfab.com/product/raspberry-pi-5g-development-kit-5g-hat/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[11] “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SoapySDR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”. </a:t>
            </a:r>
            <a:r>
              <a:rPr lang="en-US" sz="1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https://github.com/pothosware/SoapySDR/wiki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[12] “Tinker Board R2.0”. tinker board. https://tinker-board.asus.com/product/tinker-board-r2.html (accessed March 19, 2023).</a:t>
            </a:r>
          </a:p>
          <a:p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[13] “USRP B200/B210 Bus Series”. Ettus Research. https://www.ettus.com/wp-content/uploads/2019/01/b200-b210_spec_sheet.pdf (accessed March 19, 2023).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E741558A-5E05-5C07-156D-C975355BBCC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flipH="1">
            <a:off x="32574087" y="17492842"/>
            <a:ext cx="4480513" cy="448051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C0C10A2-DF2A-519C-8E36-F93B8EEB7CD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932248" y="16673997"/>
            <a:ext cx="4046065" cy="93370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56F30BE-F3D0-9993-B224-8198B65919C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9819" b="89968" l="9707" r="92791">
                        <a14:foregroundMark x1="78944" y1="12700" x2="78944" y2="12700"/>
                        <a14:foregroundMark x1="77231" y1="12807" x2="77088" y2="15048"/>
                        <a14:foregroundMark x1="78373" y1="11526" x2="75232" y2="12700"/>
                        <a14:foregroundMark x1="75232" y1="14941" x2="75232" y2="14941"/>
                        <a14:foregroundMark x1="80086" y1="25720" x2="80086" y2="25720"/>
                        <a14:foregroundMark x1="82370" y1="24867" x2="82370" y2="24867"/>
                        <a14:foregroundMark x1="79300" y1="24440" x2="79300" y2="24440"/>
                        <a14:foregroundMark x1="78230" y1="21665" x2="78230" y2="21665"/>
                        <a14:foregroundMark x1="77802" y1="20918" x2="77802" y2="20918"/>
                        <a14:foregroundMark x1="74518" y1="23906" x2="74518" y2="23906"/>
                        <a14:foregroundMark x1="73448" y1="19104" x2="73448" y2="19104"/>
                        <a14:foregroundMark x1="75446" y1="17823" x2="75446" y2="17823"/>
                        <a14:foregroundMark x1="78444" y1="11633" x2="78444" y2="11633"/>
                        <a14:foregroundMark x1="78729" y1="11526" x2="78729" y2="11526"/>
                        <a14:foregroundMark x1="78872" y1="11526" x2="78872" y2="11526"/>
                        <a14:foregroundMark x1="78658" y1="10352" x2="78658" y2="10352"/>
                        <a14:foregroundMark x1="78444" y1="10352" x2="78444" y2="10352"/>
                        <a14:foregroundMark x1="77302" y1="10245" x2="77302" y2="10245"/>
                        <a14:foregroundMark x1="76588" y1="10352" x2="75446" y2="10886"/>
                        <a14:foregroundMark x1="72734" y1="10032" x2="73947" y2="10139"/>
                        <a14:foregroundMark x1="79515" y1="29029" x2="79515" y2="29029"/>
                        <a14:foregroundMark x1="77445" y1="30630" x2="76517" y2="30950"/>
                        <a14:foregroundMark x1="78658" y1="34685" x2="80014" y2="34792"/>
                        <a14:foregroundMark x1="80942" y1="41942" x2="82298" y2="41089"/>
                        <a14:foregroundMark x1="84083" y1="45998" x2="82512" y2="46745"/>
                        <a14:foregroundMark x1="86367" y1="43116" x2="88651" y2="48453"/>
                        <a14:foregroundMark x1="88257" y1="51441" x2="87937" y2="52828"/>
                        <a14:foregroundMark x1="88380" y1="50907" x2="88257" y2="51441"/>
                        <a14:foregroundMark x1="88651" y1="49733" x2="88380" y2="50907"/>
                        <a14:foregroundMark x1="89864" y1="48773" x2="92862" y2="47385"/>
                        <a14:foregroundMark x1="92291" y1="45251" x2="92505" y2="47279"/>
                        <a14:foregroundMark x1="92220" y1="45037" x2="90864" y2="43543"/>
                        <a14:foregroundMark x1="92077" y1="44931" x2="91506" y2="43436"/>
                        <a14:foregroundMark x1="84368" y1="35005" x2="82869" y2="35112"/>
                        <a14:foregroundMark x1="82298" y1="32551" x2="81870" y2="31590"/>
                        <a14:foregroundMark x1="79872" y1="27962" x2="79872" y2="27962"/>
                        <a14:foregroundMark x1="71734" y1="13127" x2="69165" y2="13340"/>
                        <a14:foregroundMark x1="12134" y1="50907" x2="12134" y2="50907"/>
                        <a14:foregroundMark x1="11991" y1="49947" x2="11991" y2="49947"/>
                        <a14:foregroundMark x1="11991" y1="51121" x2="12206" y2="53042"/>
                        <a14:foregroundMark x1="12277" y1="53362" x2="12206" y2="55816"/>
                        <a14:foregroundMark x1="14561" y1="64461" x2="13953" y2="62109"/>
                        <a14:foregroundMark x1="17131" y1="66275" x2="18201" y2="73533"/>
                        <a14:foregroundMark x1="17059" y1="67556" x2="16845" y2="70331"/>
                        <a14:foregroundMark x1="16702" y1="67129" x2="16845" y2="70331"/>
                        <a14:foregroundMark x1="12063" y1="53575" x2="12348" y2="56243"/>
                        <a14:foregroundMark x1="12206" y1="56990" x2="14347" y2="63714"/>
                        <a14:foregroundMark x1="12420" y1="56350" x2="13419" y2="60299"/>
                        <a14:foregroundMark x1="9707" y1="35859" x2="9850" y2="36286"/>
                        <a14:foregroundMark x1="10278" y1="37033" x2="13133" y2="47599"/>
                        <a14:foregroundMark x1="9993" y1="37247" x2="12277" y2="43970"/>
                        <a14:foregroundMark x1="10350" y1="38847" x2="12134" y2="43543"/>
                        <a14:foregroundMark x1="24625" y1="85699" x2="33405" y2="83031"/>
                        <a14:foregroundMark x1="33405" y1="83031" x2="34904" y2="81003"/>
                        <a14:foregroundMark x1="24411" y1="86126" x2="26196" y2="85912"/>
                        <a14:foregroundMark x1="35689" y1="80896" x2="46538" y2="76094"/>
                        <a14:foregroundMark x1="50749" y1="74173" x2="59458" y2="70971"/>
                        <a14:foregroundMark x1="60742" y1="68943" x2="70949" y2="63927"/>
                        <a14:foregroundMark x1="70093" y1="64568" x2="75803" y2="61259"/>
                        <a14:foregroundMark x1="73376" y1="62967" x2="88223" y2="55923"/>
                        <a14:backgroundMark x1="76517" y1="18997" x2="76517" y2="18997"/>
                        <a14:backgroundMark x1="76588" y1="17823" x2="76588" y2="17823"/>
                        <a14:backgroundMark x1="77231" y1="18997" x2="77231" y2="18997"/>
                        <a14:backgroundMark x1="77587" y1="18890" x2="77587" y2="18890"/>
                        <a14:backgroundMark x1="77088" y1="18890" x2="77944" y2="18783"/>
                        <a14:backgroundMark x1="81585" y1="29456" x2="81585" y2="29456"/>
                        <a14:backgroundMark x1="81442" y1="29456" x2="81442" y2="29456"/>
                        <a14:backgroundMark x1="75232" y1="10459" x2="75232" y2="10459"/>
                        <a14:backgroundMark x1="74732" y1="10779" x2="74732" y2="10779"/>
                        <a14:backgroundMark x1="74804" y1="11099" x2="74804" y2="11099"/>
                        <a14:backgroundMark x1="89650" y1="51441" x2="89650" y2="51441"/>
                        <a14:backgroundMark x1="89579" y1="50907" x2="89579" y2="5090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778395" y="21019428"/>
            <a:ext cx="6108839" cy="4085640"/>
          </a:xfrm>
          <a:prstGeom prst="rect">
            <a:avLst/>
          </a:prstGeom>
        </p:spPr>
      </p:pic>
      <p:pic>
        <p:nvPicPr>
          <p:cNvPr id="38" name="Graphic 37">
            <a:extLst>
              <a:ext uri="{FF2B5EF4-FFF2-40B4-BE49-F238E27FC236}">
                <a16:creationId xmlns:a16="http://schemas.microsoft.com/office/drawing/2014/main" id="{C0BAD103-526C-7C85-A2F9-B9D95DAF862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44573491" y="4162908"/>
            <a:ext cx="6220783" cy="662869"/>
          </a:xfrm>
          <a:prstGeom prst="rect">
            <a:avLst/>
          </a:prstGeom>
        </p:spPr>
      </p:pic>
      <p:pic>
        <p:nvPicPr>
          <p:cNvPr id="44" name="Picture 43" descr="Logo&#10;&#10;Description automatically generated">
            <a:extLst>
              <a:ext uri="{FF2B5EF4-FFF2-40B4-BE49-F238E27FC236}">
                <a16:creationId xmlns:a16="http://schemas.microsoft.com/office/drawing/2014/main" id="{C99B15E7-1BA6-B8ED-0582-46A0B11EAD6B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6114670" y="598815"/>
            <a:ext cx="3474094" cy="3474094"/>
          </a:xfrm>
          <a:prstGeom prst="rect">
            <a:avLst/>
          </a:prstGeom>
        </p:spPr>
      </p:pic>
      <p:pic>
        <p:nvPicPr>
          <p:cNvPr id="1028" name="Picture 4" descr="Military History Blog — A bow view of the USS Wisconsin (BB-64) underway...">
            <a:extLst>
              <a:ext uri="{FF2B5EF4-FFF2-40B4-BE49-F238E27FC236}">
                <a16:creationId xmlns:a16="http://schemas.microsoft.com/office/drawing/2014/main" id="{3EC66E59-883F-15E8-4CB8-2D9EFDD2C8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6" r="8795"/>
          <a:stretch/>
        </p:blipFill>
        <p:spPr bwMode="auto">
          <a:xfrm>
            <a:off x="9585750" y="6250510"/>
            <a:ext cx="2898046" cy="5109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18">
            <a:extLst>
              <a:ext uri="{FF2B5EF4-FFF2-40B4-BE49-F238E27FC236}">
                <a16:creationId xmlns:a16="http://schemas.microsoft.com/office/drawing/2014/main" id="{42B95705-326F-A2ED-FE96-CB6F7424C84B}"/>
              </a:ext>
            </a:extLst>
          </p:cNvPr>
          <p:cNvSpPr txBox="1">
            <a:spLocks/>
          </p:cNvSpPr>
          <p:nvPr/>
        </p:nvSpPr>
        <p:spPr>
          <a:xfrm>
            <a:off x="1230119" y="6348341"/>
            <a:ext cx="8288333" cy="3670750"/>
          </a:xfrm>
          <a:prstGeom prst="rect">
            <a:avLst/>
          </a:prstGeom>
        </p:spPr>
        <p:txBody>
          <a:bodyPr/>
          <a:lstStyle>
            <a:lvl1pPr marL="960120" indent="-960120" algn="l" defTabSz="3840480" rtl="0" eaLnBrk="1" latinLnBrk="0" hangingPunct="1">
              <a:lnSpc>
                <a:spcPct val="90000"/>
              </a:lnSpc>
              <a:spcBef>
                <a:spcPts val="4200"/>
              </a:spcBef>
              <a:buFont typeface="Arial" panose="020B0604020202020204" pitchFamily="34" charset="0"/>
              <a:buChar char="•"/>
              <a:defRPr sz="11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3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10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8006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8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7208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108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6132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48156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40180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322040" indent="-960120" algn="l" defTabSz="3840480" rtl="0" eaLnBrk="1" latinLnBrk="0" hangingPunct="1">
              <a:lnSpc>
                <a:spcPct val="90000"/>
              </a:lnSpc>
              <a:spcBef>
                <a:spcPts val="2100"/>
              </a:spcBef>
              <a:buFont typeface="Arial" panose="020B0604020202020204" pitchFamily="34" charset="0"/>
              <a:buChar char="•"/>
              <a:defRPr sz="7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spcBef>
                <a:spcPts val="600"/>
              </a:spcBef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purpose of the 5G IoT Gateway and RF Measurement Platform is to be used onboard the USS Wisconsin as a mobile testing solution to understand and evaluate the viability of 5G systems onboard ships. </a:t>
            </a:r>
          </a:p>
          <a:p>
            <a:pPr marL="457200" indent="-457200">
              <a:lnSpc>
                <a:spcPct val="100000"/>
              </a:lnSpc>
              <a:spcBef>
                <a:spcPts val="600"/>
              </a:spcBef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device will be assembled using Commercial Off-the-Shelf (COTS), cost-effective components and used for performance testing of 5G New Radio (NR) and Internet-of-Things (IoT) devices.</a:t>
            </a:r>
          </a:p>
          <a:p>
            <a:pPr marL="457200" indent="-457200">
              <a:lnSpc>
                <a:spcPct val="100000"/>
              </a:lnSpc>
              <a:spcBef>
                <a:spcPts val="600"/>
              </a:spcBef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377440" lvl="1" indent="-457200">
              <a:lnSpc>
                <a:spcPct val="100000"/>
              </a:lnSpc>
              <a:spcBef>
                <a:spcPts val="600"/>
              </a:spcBef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4E0C470-6E64-9339-D69F-B4CD65DCC35F}"/>
              </a:ext>
            </a:extLst>
          </p:cNvPr>
          <p:cNvSpPr txBox="1"/>
          <p:nvPr/>
        </p:nvSpPr>
        <p:spPr>
          <a:xfrm>
            <a:off x="1230119" y="11400685"/>
            <a:ext cx="11044916" cy="361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device will act as an IoT Gateway, collecting data from various types of sensors and making that data available to the cloud. </a:t>
            </a:r>
          </a:p>
          <a:p>
            <a:pPr marL="457200" indent="-4572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device will include an RF measurement platform to determine the signal strength of frequencies of interest as well as logging that data for future analysis.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28402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5084</TotalTime>
  <Words>1494</Words>
  <Application>Microsoft Office PowerPoint</Application>
  <PresentationFormat>Custom</PresentationFormat>
  <Paragraphs>155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 2013 - 2022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Andrew Grow</cp:lastModifiedBy>
  <cp:revision>54</cp:revision>
  <dcterms:created xsi:type="dcterms:W3CDTF">2023-01-06T18:34:27Z</dcterms:created>
  <dcterms:modified xsi:type="dcterms:W3CDTF">2023-03-19T20:25:23Z</dcterms:modified>
</cp:coreProperties>
</file>

<file path=docProps/thumbnail.jpeg>
</file>